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sldIdLst>
    <p:sldId id="256" r:id="rId2"/>
    <p:sldId id="334" r:id="rId3"/>
    <p:sldId id="335" r:id="rId4"/>
    <p:sldId id="333" r:id="rId5"/>
    <p:sldId id="342" r:id="rId6"/>
    <p:sldId id="343" r:id="rId7"/>
    <p:sldId id="345" r:id="rId8"/>
    <p:sldId id="346" r:id="rId9"/>
    <p:sldId id="344" r:id="rId10"/>
    <p:sldId id="274" r:id="rId11"/>
    <p:sldId id="348" r:id="rId12"/>
    <p:sldId id="347" r:id="rId13"/>
    <p:sldId id="332" r:id="rId14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5" autoAdjust="0"/>
    <p:restoredTop sz="93784" autoAdjust="0"/>
  </p:normalViewPr>
  <p:slideViewPr>
    <p:cSldViewPr snapToGrid="0">
      <p:cViewPr>
        <p:scale>
          <a:sx n="70" d="100"/>
          <a:sy n="70" d="100"/>
        </p:scale>
        <p:origin x="14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2519F6-6D6C-44CF-927B-2C3BE1F80A73}" type="datetimeFigureOut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05E07-EAEE-444B-B50C-49F7C447C7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19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8767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5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4802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0726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482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8179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6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705E07-EAEE-444B-B50C-49F7C447C7EC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452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82187-F7FE-408C-93AF-FBC1F0F274E5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880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17BB9-2B2F-48F1-AB0F-D45643B155AC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11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D1C2-83C0-4C27-99A4-09317876CF98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1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5FFAD-F497-4DE5-B1B2-364607459F39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366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1E5C4-9273-4FBC-84D0-0953BC525AEB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11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F787-4F3F-4CE1-91BD-508AB9EACCA0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5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DB489-1BCE-4EF6-AD71-213D2F85F424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DC786-3C3C-4E7A-ABCC-1BAAD8F3EEFB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086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D343-52F4-46D6-9102-58507B6641D9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5BC21-98BA-4229-965E-F9D384A91AFF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648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D33D5-713B-468B-B0C6-BFE5942A25A0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31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A88FF-ADBF-4660-9539-95700623AF57}" type="datetime1">
              <a:rPr kumimoji="1" lang="ja-JP" altLang="en-US" smtClean="0"/>
              <a:t>2022/11/10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1E548-8519-40F8-9D8A-62FC90EE08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7600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166" y="126608"/>
            <a:ext cx="8117636" cy="6731391"/>
          </a:xfrm>
        </p:spPr>
        <p:txBody>
          <a:bodyPr anchor="ctr">
            <a:noAutofit/>
          </a:bodyPr>
          <a:lstStyle/>
          <a:p>
            <a:pPr algn="l"/>
            <a:r>
              <a:rPr lang="ja-JP" altLang="en-US" sz="5400" b="1" dirty="0"/>
              <a:t>＜お願い＞</a:t>
            </a:r>
            <a:br>
              <a:rPr lang="en-US" altLang="ja-JP" sz="4400" b="1" dirty="0"/>
            </a:br>
            <a:br>
              <a:rPr lang="en-US" altLang="ja-JP" sz="4400" b="1" dirty="0"/>
            </a:br>
            <a:r>
              <a:rPr lang="ja-JP" altLang="en-US" sz="4400" b="1" dirty="0"/>
              <a:t>①感じて、考えることを優先で（最後にまとめ・</a:t>
            </a:r>
            <a:r>
              <a:rPr lang="en-US" altLang="ja-JP" sz="4400" b="1" dirty="0"/>
              <a:t>QR</a:t>
            </a:r>
            <a:r>
              <a:rPr lang="ja-JP" altLang="en-US" sz="4400" b="1" dirty="0"/>
              <a:t>・</a:t>
            </a:r>
            <a:r>
              <a:rPr lang="en-US" altLang="ja-JP" sz="4400" b="1" dirty="0"/>
              <a:t>HP</a:t>
            </a:r>
            <a:r>
              <a:rPr lang="ja-JP" altLang="en-US" sz="4400" b="1" dirty="0"/>
              <a:t>出すね！！）</a:t>
            </a:r>
            <a:br>
              <a:rPr lang="en-US" altLang="ja-JP" sz="4400" b="1" dirty="0"/>
            </a:br>
            <a:r>
              <a:rPr lang="ja-JP" altLang="en-US" sz="4400" b="1" dirty="0"/>
              <a:t>②先生方は当てられる覚悟をしてください</a:t>
            </a:r>
            <a:br>
              <a:rPr lang="en-US" altLang="ja-JP" sz="4400" b="1" dirty="0"/>
            </a:br>
            <a:r>
              <a:rPr lang="ja-JP" altLang="en-US" sz="4400" b="1" dirty="0"/>
              <a:t>③さて、僕の前職は何か？考えながら聴いてみてね　</a:t>
            </a:r>
            <a:endParaRPr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721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0F26A-BB62-4406-AFD3-9C05B7D9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544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ja-JP" altLang="en-US" sz="2700" dirty="0">
                <a:solidFill>
                  <a:schemeClr val="bg1"/>
                </a:solidFill>
              </a:rPr>
              <a:t>　鈴木商事はこんな会社です！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09E305-22B4-499F-B628-08E49E5D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80C2D3C-E68B-45CA-AACE-7B4E654578D1}"/>
              </a:ext>
            </a:extLst>
          </p:cNvPr>
          <p:cNvSpPr txBox="1"/>
          <p:nvPr/>
        </p:nvSpPr>
        <p:spPr>
          <a:xfrm>
            <a:off x="156503" y="1129667"/>
            <a:ext cx="8830994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solidFill>
                  <a:srgbClr val="FF0000"/>
                </a:solidFill>
              </a:rPr>
              <a:t>　</a:t>
            </a:r>
            <a:r>
              <a:rPr lang="ja-JP" altLang="en-US" sz="2700" dirty="0"/>
              <a:t>鈴木商事は</a:t>
            </a:r>
            <a:r>
              <a:rPr lang="en-US" altLang="ja-JP" sz="2700" dirty="0"/>
              <a:t>1950</a:t>
            </a:r>
            <a:r>
              <a:rPr lang="ja-JP" altLang="en-US" sz="2700" dirty="0"/>
              <a:t>年（昭和</a:t>
            </a:r>
            <a:r>
              <a:rPr lang="en-US" altLang="ja-JP" sz="2700" dirty="0"/>
              <a:t>25</a:t>
            </a:r>
            <a:r>
              <a:rPr lang="ja-JP" altLang="en-US" sz="2700" dirty="0"/>
              <a:t>年）創業の、</a:t>
            </a:r>
            <a:endParaRPr lang="en-US" altLang="ja-JP" sz="2700" dirty="0"/>
          </a:p>
          <a:p>
            <a:r>
              <a:rPr lang="ja-JP" altLang="en-US" sz="2700" dirty="0"/>
              <a:t>・</a:t>
            </a:r>
            <a:r>
              <a:rPr lang="en-US" altLang="ja-JP" sz="2700" u="sng" dirty="0"/>
              <a:t>LP</a:t>
            </a:r>
            <a:r>
              <a:rPr lang="ja-JP" altLang="en-US" sz="2700" u="sng" dirty="0"/>
              <a:t>ガス供給・製品販売</a:t>
            </a:r>
            <a:endParaRPr lang="en-US" altLang="ja-JP" sz="2700" u="sng" dirty="0"/>
          </a:p>
          <a:p>
            <a:r>
              <a:rPr lang="ja-JP" altLang="en-US" sz="2700" dirty="0"/>
              <a:t>・</a:t>
            </a:r>
            <a:r>
              <a:rPr lang="en-US" altLang="ja-JP" sz="2700" u="sng" dirty="0"/>
              <a:t>ENEOS</a:t>
            </a:r>
            <a:r>
              <a:rPr lang="ja-JP" altLang="en-US" sz="2700" u="sng" dirty="0"/>
              <a:t>ガソリンスタンド運営（</a:t>
            </a:r>
            <a:r>
              <a:rPr lang="en-US" altLang="ja-JP" sz="2700" u="sng" dirty="0"/>
              <a:t>15</a:t>
            </a:r>
            <a:r>
              <a:rPr lang="ja-JP" altLang="en-US" sz="2700" u="sng" dirty="0"/>
              <a:t>店舗）</a:t>
            </a:r>
            <a:endParaRPr lang="en-US" altLang="ja-JP" sz="2700" u="sng" dirty="0"/>
          </a:p>
          <a:p>
            <a:r>
              <a:rPr lang="ja-JP" altLang="en-US" sz="2700" dirty="0"/>
              <a:t>をメインとした</a:t>
            </a:r>
            <a:r>
              <a:rPr lang="ja-JP" altLang="en-US" sz="2700" dirty="0">
                <a:solidFill>
                  <a:srgbClr val="FF0000"/>
                </a:solidFill>
              </a:rPr>
              <a:t>エネルギーの卸・小売企業</a:t>
            </a:r>
            <a:r>
              <a:rPr lang="ja-JP" altLang="en-US" sz="2700" dirty="0"/>
              <a:t>です！</a:t>
            </a:r>
            <a:endParaRPr lang="en-US" altLang="ja-JP" sz="27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B88A618-8523-4D3A-B6C6-01E546AE2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16" y="3726256"/>
            <a:ext cx="2941092" cy="15889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1754555-A8F0-4CF5-BB94-D1908466C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877" y="3593562"/>
            <a:ext cx="2494671" cy="185437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79DA461-44C6-435C-A2AF-AEA2BEC6C3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285" y="3726256"/>
            <a:ext cx="2423594" cy="158897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2542F958-B22C-4049-B282-CDF10195C9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987" y="1249572"/>
            <a:ext cx="878681" cy="87868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E9246C-5728-4B39-9989-9F4A803C01E0}"/>
              </a:ext>
            </a:extLst>
          </p:cNvPr>
          <p:cNvSpPr txBox="1"/>
          <p:nvPr/>
        </p:nvSpPr>
        <p:spPr>
          <a:xfrm>
            <a:off x="7822668" y="1666588"/>
            <a:ext cx="991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50" dirty="0"/>
              <a:t>←</a:t>
            </a:r>
            <a:endParaRPr lang="en-US" altLang="ja-JP" sz="1350" dirty="0"/>
          </a:p>
          <a:p>
            <a:r>
              <a:rPr lang="ja-JP" altLang="en-US" sz="1350" dirty="0"/>
              <a:t>会社</a:t>
            </a:r>
            <a:r>
              <a:rPr lang="en-US" altLang="ja-JP" sz="1350" dirty="0"/>
              <a:t>HP</a:t>
            </a:r>
            <a:r>
              <a:rPr lang="ja-JP" altLang="en-US" sz="1350" dirty="0"/>
              <a:t>のアドレスです</a:t>
            </a:r>
          </a:p>
        </p:txBody>
      </p:sp>
    </p:spTree>
    <p:extLst>
      <p:ext uri="{BB962C8B-B14F-4D97-AF65-F5344CB8AC3E}">
        <p14:creationId xmlns:p14="http://schemas.microsoft.com/office/powerpoint/2010/main" val="231965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530627" y="286811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最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後に：ぜひ</a:t>
            </a:r>
            <a:r>
              <a:rPr lang="en-US" altLang="ja-JP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ターンして一緒に仕事しよう！！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30627" y="1075859"/>
            <a:ext cx="8073821" cy="7200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5445224"/>
            <a:ext cx="2133600" cy="1276251"/>
          </a:xfrm>
        </p:spPr>
        <p:txBody>
          <a:bodyPr/>
          <a:lstStyle/>
          <a:p>
            <a:fld id="{D8E2FD53-7E13-4129-9113-EDAA47C8C69E}" type="slidenum">
              <a:rPr kumimoji="1" lang="ja-JP" altLang="en-US" sz="6000" smtClean="0">
                <a:solidFill>
                  <a:srgbClr val="00B0F0"/>
                </a:solidFill>
              </a:rPr>
              <a:t>11</a:t>
            </a:fld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472" y="102145"/>
            <a:ext cx="20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就職と進路決定</a:t>
            </a:r>
            <a:endParaRPr lang="en-US" altLang="ja-JP" dirty="0">
              <a:solidFill>
                <a:srgbClr val="00B0F0"/>
              </a:solidFill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787015E-F1DF-3C30-072C-C4FF9934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27" y="1321583"/>
            <a:ext cx="5285096" cy="5285096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54B22-3FF9-BC37-3A17-E75E2F0B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367" y="1260525"/>
            <a:ext cx="2972872" cy="512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戻ってきてよかったこと２つ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①実は自分自身のチャレンジがしやすい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②人から「必要とされる」経験に満ちている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91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530627" y="286811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今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日のまとめ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30627" y="1075859"/>
            <a:ext cx="8073821" cy="7200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5445224"/>
            <a:ext cx="2133600" cy="1276251"/>
          </a:xfrm>
        </p:spPr>
        <p:txBody>
          <a:bodyPr/>
          <a:lstStyle/>
          <a:p>
            <a:fld id="{D8E2FD53-7E13-4129-9113-EDAA47C8C69E}" type="slidenum">
              <a:rPr kumimoji="1" lang="ja-JP" altLang="en-US" sz="6000" smtClean="0">
                <a:solidFill>
                  <a:srgbClr val="00B0F0"/>
                </a:solidFill>
              </a:rPr>
              <a:t>12</a:t>
            </a:fld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472" y="102145"/>
            <a:ext cx="20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就職と進路決定</a:t>
            </a:r>
            <a:endParaRPr lang="en-US" altLang="ja-JP" dirty="0">
              <a:solidFill>
                <a:srgbClr val="00B0F0"/>
              </a:solidFill>
            </a:endParaRP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7DA68844-149E-0728-E203-7D2554B05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7769"/>
          </a:xfrm>
        </p:spPr>
        <p:txBody>
          <a:bodyPr>
            <a:normAutofit/>
          </a:bodyPr>
          <a:lstStyle/>
          <a:p>
            <a:r>
              <a:rPr lang="ja-JP" altLang="en-US" dirty="0"/>
              <a:t>就職活動は恋愛と一緒。職業研究をし、職業体験をし、時には勇気をもってあきらめることも大切。</a:t>
            </a:r>
            <a:endParaRPr lang="en-US" altLang="ja-JP" dirty="0"/>
          </a:p>
          <a:p>
            <a:r>
              <a:rPr lang="ja-JP" altLang="en-US" dirty="0"/>
              <a:t>やりたいこと、好きなこと、目標がない人ほど、今の人間関係や職業体験・ボランティアを頑張ってみよう。</a:t>
            </a:r>
            <a:endParaRPr lang="en-US" altLang="ja-JP" dirty="0"/>
          </a:p>
          <a:p>
            <a:r>
              <a:rPr lang="en-US" altLang="ja-JP" dirty="0"/>
              <a:t>A</a:t>
            </a:r>
            <a:r>
              <a:rPr lang="ja-JP" altLang="en-US" dirty="0"/>
              <a:t>ターンで秋田の未来を担うことは、生まれてきたことを肯定してくれる人と出会うことでもある。よかったら積極的に秋田に帰ってきてみよう。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94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0F26A-BB62-4406-AFD3-9C05B7D9B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75448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ja-JP" altLang="en-US" sz="2700" dirty="0">
                <a:solidFill>
                  <a:schemeClr val="bg1"/>
                </a:solidFill>
              </a:rPr>
              <a:t>　おわりに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09E305-22B4-499F-B628-08E49E5DD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1E548-8519-40F8-9D8A-62FC90EE0887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1026" name="Picture 2" descr="高校生・中学生のイラスト（ブレザー） | かわいいフリー素材集 いらすとや">
            <a:extLst>
              <a:ext uri="{FF2B5EF4-FFF2-40B4-BE49-F238E27FC236}">
                <a16:creationId xmlns:a16="http://schemas.microsoft.com/office/drawing/2014/main" id="{BD35E803-4EC1-4EC5-AB6E-C7B28FBD1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73" y="3522306"/>
            <a:ext cx="1584980" cy="192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52C4DD4-35A8-4F79-BB5F-530395AEE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49" y="1860540"/>
            <a:ext cx="2805538" cy="2805538"/>
          </a:xfrm>
          <a:prstGeom prst="rect">
            <a:avLst/>
          </a:prstGeom>
        </p:spPr>
      </p:pic>
      <p:sp>
        <p:nvSpPr>
          <p:cNvPr id="16" name="吹き出し: 円形 15">
            <a:extLst>
              <a:ext uri="{FF2B5EF4-FFF2-40B4-BE49-F238E27FC236}">
                <a16:creationId xmlns:a16="http://schemas.microsoft.com/office/drawing/2014/main" id="{CA7C0A55-895B-4988-B0B9-27A8081D7ED8}"/>
              </a:ext>
            </a:extLst>
          </p:cNvPr>
          <p:cNvSpPr/>
          <p:nvPr/>
        </p:nvSpPr>
        <p:spPr>
          <a:xfrm>
            <a:off x="3359242" y="1519345"/>
            <a:ext cx="3699617" cy="2162908"/>
          </a:xfrm>
          <a:prstGeom prst="wedgeEllipseCallout">
            <a:avLst>
              <a:gd name="adj1" fmla="val 50399"/>
              <a:gd name="adj2" fmla="val 5132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dirty="0">
                <a:solidFill>
                  <a:schemeClr val="tx1"/>
                </a:solidFill>
              </a:rPr>
              <a:t>鈴木商事の</a:t>
            </a:r>
            <a:endParaRPr lang="en-US" altLang="ja-JP" sz="2700" dirty="0">
              <a:solidFill>
                <a:schemeClr val="tx1"/>
              </a:solidFill>
            </a:endParaRPr>
          </a:p>
          <a:p>
            <a:pPr algn="ctr"/>
            <a:r>
              <a:rPr lang="ja-JP" altLang="en-US" sz="2700" dirty="0">
                <a:solidFill>
                  <a:schemeClr val="tx1"/>
                </a:solidFill>
              </a:rPr>
              <a:t>会社説明動画もよかったら見てみてね！</a:t>
            </a:r>
          </a:p>
        </p:txBody>
      </p:sp>
      <p:sp>
        <p:nvSpPr>
          <p:cNvPr id="4" name="吹き出し: 円形 3">
            <a:extLst>
              <a:ext uri="{FF2B5EF4-FFF2-40B4-BE49-F238E27FC236}">
                <a16:creationId xmlns:a16="http://schemas.microsoft.com/office/drawing/2014/main" id="{809DF90F-2D54-BB78-1D83-426CF56DAFBD}"/>
              </a:ext>
            </a:extLst>
          </p:cNvPr>
          <p:cNvSpPr/>
          <p:nvPr/>
        </p:nvSpPr>
        <p:spPr>
          <a:xfrm>
            <a:off x="982640" y="4940489"/>
            <a:ext cx="4960776" cy="1415861"/>
          </a:xfrm>
          <a:prstGeom prst="wedgeEllipseCallout">
            <a:avLst>
              <a:gd name="adj1" fmla="val 85075"/>
              <a:gd name="adj2" fmla="val -5026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700" dirty="0">
                <a:solidFill>
                  <a:schemeClr val="tx1"/>
                </a:solidFill>
              </a:rPr>
              <a:t>さて、最後の質問です。。。。</a:t>
            </a:r>
          </a:p>
        </p:txBody>
      </p:sp>
    </p:spTree>
    <p:extLst>
      <p:ext uri="{BB962C8B-B14F-4D97-AF65-F5344CB8AC3E}">
        <p14:creationId xmlns:p14="http://schemas.microsoft.com/office/powerpoint/2010/main" val="238564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6" y="1195453"/>
            <a:ext cx="7910186" cy="4694514"/>
          </a:xfrm>
        </p:spPr>
        <p:txBody>
          <a:bodyPr anchor="ctr">
            <a:noAutofit/>
          </a:bodyPr>
          <a:lstStyle/>
          <a:p>
            <a:pPr algn="l"/>
            <a:r>
              <a:rPr lang="en-US" altLang="ja-JP" sz="4800" b="1" dirty="0"/>
              <a:t>Q.</a:t>
            </a:r>
            <a:r>
              <a:rPr lang="ja-JP" altLang="en-US" sz="4800" b="1" dirty="0"/>
              <a:t>（先生方へ）初恋（初めてのお付き合い）が、結婚まで結びつく確率って、どのくらいだと思いますか？？？？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7518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6" y="1195453"/>
            <a:ext cx="7910186" cy="4694514"/>
          </a:xfrm>
        </p:spPr>
        <p:txBody>
          <a:bodyPr anchor="ctr">
            <a:noAutofit/>
          </a:bodyPr>
          <a:lstStyle/>
          <a:p>
            <a:r>
              <a:rPr lang="ja-JP" altLang="en-US" sz="17925" b="1" dirty="0"/>
              <a:t>１５％</a:t>
            </a:r>
          </a:p>
        </p:txBody>
      </p:sp>
    </p:spTree>
    <p:extLst>
      <p:ext uri="{BB962C8B-B14F-4D97-AF65-F5344CB8AC3E}">
        <p14:creationId xmlns:p14="http://schemas.microsoft.com/office/powerpoint/2010/main" val="28375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9265283-EA6B-4C7F-8186-770D0C3408C5}"/>
              </a:ext>
            </a:extLst>
          </p:cNvPr>
          <p:cNvSpPr/>
          <p:nvPr/>
        </p:nvSpPr>
        <p:spPr>
          <a:xfrm>
            <a:off x="3711389" y="2646872"/>
            <a:ext cx="3240741" cy="28238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2E5C115-85D0-4811-9642-272EB9FC1587}"/>
              </a:ext>
            </a:extLst>
          </p:cNvPr>
          <p:cNvSpPr/>
          <p:nvPr/>
        </p:nvSpPr>
        <p:spPr>
          <a:xfrm>
            <a:off x="5903259" y="857250"/>
            <a:ext cx="3240741" cy="28238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907" y="590843"/>
            <a:ext cx="7910186" cy="3467970"/>
          </a:xfrm>
        </p:spPr>
        <p:txBody>
          <a:bodyPr>
            <a:normAutofit/>
          </a:bodyPr>
          <a:lstStyle/>
          <a:p>
            <a:r>
              <a:rPr lang="ja-JP" altLang="en-US" sz="5400" b="1" dirty="0"/>
              <a:t>「就職活動」とは</a:t>
            </a:r>
            <a:br>
              <a:rPr lang="en-US" altLang="ja-JP" sz="5400" b="1" dirty="0"/>
            </a:br>
            <a:r>
              <a:rPr lang="ja-JP" altLang="en-US" sz="5400" b="1" dirty="0"/>
              <a:t>すなわち</a:t>
            </a:r>
            <a:br>
              <a:rPr lang="en-US" altLang="ja-JP" sz="5400" b="1" dirty="0"/>
            </a:br>
            <a:r>
              <a:rPr lang="ja-JP" altLang="en-US" sz="5400" b="1" dirty="0"/>
              <a:t>初恋と恋愛と結婚</a:t>
            </a:r>
            <a:br>
              <a:rPr lang="en-US" altLang="ja-JP" sz="5400" b="1" dirty="0"/>
            </a:br>
            <a:r>
              <a:rPr lang="ja-JP" altLang="en-US" sz="5400" b="1" dirty="0"/>
              <a:t>のようなものである</a:t>
            </a:r>
            <a:endParaRPr lang="ja-JP" altLang="en-US" sz="3600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5CE823-D618-431A-85A1-45FE2F0EF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4325220"/>
            <a:ext cx="6858000" cy="2174054"/>
          </a:xfrm>
        </p:spPr>
        <p:txBody>
          <a:bodyPr>
            <a:noAutofit/>
          </a:bodyPr>
          <a:lstStyle/>
          <a:p>
            <a:endParaRPr lang="en-US" altLang="ja-JP" sz="3000" dirty="0"/>
          </a:p>
          <a:p>
            <a:r>
              <a:rPr lang="ja-JP" altLang="en-US" sz="3000" dirty="0"/>
              <a:t>鈴木商事株式会社</a:t>
            </a:r>
            <a:endParaRPr lang="en-US" altLang="ja-JP" sz="3000" dirty="0"/>
          </a:p>
          <a:p>
            <a:r>
              <a:rPr lang="ja-JP" altLang="en-US" sz="3000" dirty="0"/>
              <a:t>代表取締役社長　鈴木俊太郎</a:t>
            </a:r>
          </a:p>
        </p:txBody>
      </p:sp>
    </p:spTree>
    <p:extLst>
      <p:ext uri="{BB962C8B-B14F-4D97-AF65-F5344CB8AC3E}">
        <p14:creationId xmlns:p14="http://schemas.microsoft.com/office/powerpoint/2010/main" val="127677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8194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本や人の話を聞くことも大切。でも、自分の体と心を通して経験することはもっと大切。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残念ながら、いきなり理想郷にたどり着くことはほぼ不可能。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失敗する確率の方が実は高い。歯を食いしばって頑張れ、石の上にも</a:t>
            </a:r>
            <a:r>
              <a:rPr lang="en-US" altLang="ja-JP" dirty="0"/>
              <a:t>3</a:t>
            </a:r>
            <a:r>
              <a:rPr lang="ja-JP" altLang="en-US" dirty="0"/>
              <a:t>年、そんな昭和の迷いごとに騙されるな！＝逃げたっていい</a:t>
            </a:r>
            <a:endParaRPr lang="en-US" altLang="ja-JP" dirty="0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530627" y="286811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結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論：人生の重大決断には「知識」＋「経験」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30627" y="1075859"/>
            <a:ext cx="8073821" cy="7200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5445224"/>
            <a:ext cx="2133600" cy="1276251"/>
          </a:xfrm>
        </p:spPr>
        <p:txBody>
          <a:bodyPr/>
          <a:lstStyle/>
          <a:p>
            <a:fld id="{D8E2FD53-7E13-4129-9113-EDAA47C8C69E}" type="slidenum">
              <a:rPr kumimoji="1" lang="ja-JP" altLang="en-US" sz="6000" smtClean="0">
                <a:solidFill>
                  <a:srgbClr val="00B0F0"/>
                </a:solidFill>
              </a:rPr>
              <a:t>5</a:t>
            </a:fld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472" y="102145"/>
            <a:ext cx="20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就職と進路決定</a:t>
            </a:r>
            <a:endParaRPr lang="en-US" altLang="ja-JP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74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2737" y="1260525"/>
            <a:ext cx="8229600" cy="512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要するに、「恋愛」をきちんと経験し、学ぶことでよい「結婚」に至ることができるのと同じ。</a:t>
            </a:r>
            <a:endParaRPr kumimoji="1"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①</a:t>
            </a:r>
            <a:r>
              <a:rPr kumimoji="1" lang="ja-JP" altLang="en-US" dirty="0"/>
              <a:t>相手のこと（職業のこと）をきちんと知ろう（何を？→ルックスだけではなく、内側のこと：お金や人間関係のことなども）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②たくさん、プレ就職経験をしてみよう（アルバイト、ボランティア、家事手伝い</a:t>
            </a:r>
            <a:r>
              <a:rPr lang="en-US" altLang="ja-JP" dirty="0"/>
              <a:t>…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③人に感謝する経験、頭を下げる経験をたくさんしよう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④「上手な諦め（ま、いっか）」を学ぼう</a:t>
            </a:r>
            <a:endParaRPr lang="en-US" altLang="ja-JP" dirty="0"/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530627" y="286811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選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択をなるべく成功に近づけるための方法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30627" y="1075859"/>
            <a:ext cx="8073821" cy="7200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5445224"/>
            <a:ext cx="2133600" cy="1276251"/>
          </a:xfrm>
        </p:spPr>
        <p:txBody>
          <a:bodyPr/>
          <a:lstStyle/>
          <a:p>
            <a:fld id="{D8E2FD53-7E13-4129-9113-EDAA47C8C69E}" type="slidenum">
              <a:rPr kumimoji="1" lang="ja-JP" altLang="en-US" sz="6000" smtClean="0">
                <a:solidFill>
                  <a:srgbClr val="00B0F0"/>
                </a:solidFill>
              </a:rPr>
              <a:t>6</a:t>
            </a:fld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472" y="102145"/>
            <a:ext cx="20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就職と進路決定</a:t>
            </a:r>
            <a:endParaRPr lang="en-US" altLang="ja-JP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6" y="1195453"/>
            <a:ext cx="7910186" cy="4694514"/>
          </a:xfrm>
        </p:spPr>
        <p:txBody>
          <a:bodyPr anchor="ctr">
            <a:noAutofit/>
          </a:bodyPr>
          <a:lstStyle/>
          <a:p>
            <a:pPr algn="l"/>
            <a:r>
              <a:rPr lang="en-US" altLang="ja-JP" sz="4800" b="1" dirty="0"/>
              <a:t>Q.</a:t>
            </a:r>
            <a:r>
              <a:rPr lang="ja-JP" altLang="en-US" sz="4800" b="1" dirty="0"/>
              <a:t>そもそも、すでにみなさんは「自分は将来こうなりたい」みたいな理想の姿って描けてますか？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9205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5FD237-446F-4AA7-826F-10661E43A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616" y="1195453"/>
            <a:ext cx="7910186" cy="4694514"/>
          </a:xfrm>
        </p:spPr>
        <p:txBody>
          <a:bodyPr anchor="ctr">
            <a:noAutofit/>
          </a:bodyPr>
          <a:lstStyle/>
          <a:p>
            <a:pPr algn="l"/>
            <a:r>
              <a:rPr lang="ja-JP" altLang="en-US" sz="5400" b="1" dirty="0"/>
              <a:t>描けてない人、描けてるって思ってるけど、実はそれがふらふらしている人に覚えてほしいことがあります！！</a:t>
            </a:r>
          </a:p>
        </p:txBody>
      </p:sp>
    </p:spTree>
    <p:extLst>
      <p:ext uri="{BB962C8B-B14F-4D97-AF65-F5344CB8AC3E}">
        <p14:creationId xmlns:p14="http://schemas.microsoft.com/office/powerpoint/2010/main" val="181012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3"/>
          <p:cNvSpPr txBox="1">
            <a:spLocks/>
          </p:cNvSpPr>
          <p:nvPr/>
        </p:nvSpPr>
        <p:spPr>
          <a:xfrm>
            <a:off x="530627" y="286811"/>
            <a:ext cx="821925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7200" dirty="0">
                <a:solidFill>
                  <a:srgbClr val="00B0F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プ</a:t>
            </a:r>
            <a:r>
              <a:rPr lang="ja-JP" altLang="en-US" sz="3100" dirty="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ラスワンで覚えておこう</a:t>
            </a:r>
          </a:p>
        </p:txBody>
      </p:sp>
      <p:cxnSp>
        <p:nvCxnSpPr>
          <p:cNvPr id="7" name="直線コネクタ 6"/>
          <p:cNvCxnSpPr/>
          <p:nvPr/>
        </p:nvCxnSpPr>
        <p:spPr>
          <a:xfrm flipV="1">
            <a:off x="530627" y="1075859"/>
            <a:ext cx="8073821" cy="7200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ー 10"/>
          <p:cNvSpPr>
            <a:spLocks noGrp="1"/>
          </p:cNvSpPr>
          <p:nvPr>
            <p:ph type="sldNum" sz="quarter" idx="12"/>
          </p:nvPr>
        </p:nvSpPr>
        <p:spPr>
          <a:xfrm>
            <a:off x="6553200" y="5445224"/>
            <a:ext cx="2133600" cy="1276251"/>
          </a:xfrm>
        </p:spPr>
        <p:txBody>
          <a:bodyPr/>
          <a:lstStyle/>
          <a:p>
            <a:fld id="{D8E2FD53-7E13-4129-9113-EDAA47C8C69E}" type="slidenum">
              <a:rPr kumimoji="1" lang="ja-JP" altLang="en-US" sz="6000" smtClean="0">
                <a:solidFill>
                  <a:srgbClr val="00B0F0"/>
                </a:solidFill>
              </a:rPr>
              <a:t>9</a:t>
            </a:fld>
            <a:endParaRPr kumimoji="1" lang="ja-JP" altLang="en-US" sz="6000" dirty="0">
              <a:solidFill>
                <a:srgbClr val="00B0F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78472" y="102145"/>
            <a:ext cx="208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就職と進路決定</a:t>
            </a:r>
            <a:endParaRPr lang="en-US" altLang="ja-JP" dirty="0">
              <a:solidFill>
                <a:srgbClr val="00B0F0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70FB6B1-F953-1DA3-6DAC-A1F840B48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95" y="1460371"/>
            <a:ext cx="7620660" cy="49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08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2866</TotalTime>
  <Words>613</Words>
  <Application>Microsoft Office PowerPoint</Application>
  <PresentationFormat>画面に合わせる (4:3)</PresentationFormat>
  <Paragraphs>64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9" baseType="lpstr">
      <vt:lpstr>Arial Unicode MS</vt:lpstr>
      <vt:lpstr>游ゴシック</vt:lpstr>
      <vt:lpstr>Arial</vt:lpstr>
      <vt:lpstr>Calibri</vt:lpstr>
      <vt:lpstr>Calibri Light</vt:lpstr>
      <vt:lpstr>Office テーマ</vt:lpstr>
      <vt:lpstr>＜お願い＞  ①感じて、考えることを優先で（最後にまとめ・QR・HP出すね！！） ②先生方は当てられる覚悟をしてください ③さて、僕の前職は何か？考えながら聴いてみてね　</vt:lpstr>
      <vt:lpstr>Q.（先生方へ）初恋（初めてのお付き合い）が、結婚まで結びつく確率って、どのくらいだと思いますか？？？？</vt:lpstr>
      <vt:lpstr>１５％</vt:lpstr>
      <vt:lpstr>「就職活動」とは すなわち 初恋と恋愛と結婚 のようなものである</vt:lpstr>
      <vt:lpstr>PowerPoint プレゼンテーション</vt:lpstr>
      <vt:lpstr>PowerPoint プレゼンテーション</vt:lpstr>
      <vt:lpstr>Q.そもそも、すでにみなさんは「自分は将来こうなりたい」みたいな理想の姿って描けてますか？</vt:lpstr>
      <vt:lpstr>描けてない人、描けてるって思ってるけど、実はそれがふらふらしている人に覚えてほしいことがあります！！</vt:lpstr>
      <vt:lpstr>PowerPoint プレゼンテーション</vt:lpstr>
      <vt:lpstr>　鈴木商事はこんな会社です！</vt:lpstr>
      <vt:lpstr>PowerPoint プレゼンテーション</vt:lpstr>
      <vt:lpstr>PowerPoint プレゼンテーション</vt:lpstr>
      <vt:lpstr>　おわりに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灯油配送効率化プロジェクト  第1弾　定期配送の効率的運用</dc:title>
  <dc:creator>C151503</dc:creator>
  <cp:lastModifiedBy>鈴木 俊太郎</cp:lastModifiedBy>
  <cp:revision>148</cp:revision>
  <cp:lastPrinted>2022-11-10T10:52:28Z</cp:lastPrinted>
  <dcterms:created xsi:type="dcterms:W3CDTF">2020-03-17T07:48:46Z</dcterms:created>
  <dcterms:modified xsi:type="dcterms:W3CDTF">2022-11-10T10:55:00Z</dcterms:modified>
</cp:coreProperties>
</file>